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C910"/>
    <a:srgbClr val="D9D9D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527" autoAdjust="0"/>
    <p:restoredTop sz="75033" autoAdjust="0"/>
  </p:normalViewPr>
  <p:slideViewPr>
    <p:cSldViewPr snapToGrid="0" snapToObjects="1">
      <p:cViewPr varScale="1">
        <p:scale>
          <a:sx n="62" d="100"/>
          <a:sy n="62" d="100"/>
        </p:scale>
        <p:origin x="835" y="48"/>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50D7C6E-3DD2-4F63-B7B4-A91AD505650E}" type="datetimeFigureOut">
              <a:rPr lang="fr-FR" smtClean="0"/>
              <a:t>18/02/2023</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BC5E72F-E521-45A7-873D-76090FADF1D4}" type="slidenum">
              <a:rPr lang="fr-FR" smtClean="0"/>
              <a:t>‹N°›</a:t>
            </a:fld>
            <a:endParaRPr lang="fr-FR"/>
          </a:p>
        </p:txBody>
      </p:sp>
    </p:spTree>
    <p:extLst>
      <p:ext uri="{BB962C8B-B14F-4D97-AF65-F5344CB8AC3E}">
        <p14:creationId xmlns:p14="http://schemas.microsoft.com/office/powerpoint/2010/main" val="24444921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pPr algn="l"/>
            <a:r>
              <a:rPr lang="fr-FR" sz="1200" b="0" i="0" dirty="0">
                <a:solidFill>
                  <a:srgbClr val="374151"/>
                </a:solidFill>
                <a:effectLst/>
                <a:latin typeface="Segoe UI" panose="020B0502040204020203" pitchFamily="34" charset="0"/>
              </a:rPr>
              <a:t>Tout d'abord, je vais contextualiser mon projet et présenter ses objectifs. ensuite présenter les </a:t>
            </a:r>
            <a:r>
              <a:rPr lang="fr-FR" sz="1200" b="0" i="0" dirty="0" err="1">
                <a:solidFill>
                  <a:srgbClr val="374151"/>
                </a:solidFill>
                <a:effectLst/>
                <a:latin typeface="Segoe UI" panose="020B0502040204020203" pitchFamily="34" charset="0"/>
              </a:rPr>
              <a:t>resultat</a:t>
            </a:r>
            <a:r>
              <a:rPr lang="fr-FR" sz="1200" b="0" i="0" dirty="0">
                <a:solidFill>
                  <a:srgbClr val="374151"/>
                </a:solidFill>
                <a:effectLst/>
                <a:latin typeface="Segoe UI" panose="020B0502040204020203" pitchFamily="34" charset="0"/>
              </a:rPr>
              <a:t> d analyses et finir par une conclusion</a:t>
            </a:r>
            <a:endParaRPr lang="fr-FR" b="0" i="0" dirty="0">
              <a:solidFill>
                <a:srgbClr val="252423"/>
              </a:solidFill>
              <a:effectLst/>
              <a:latin typeface="Segoe UI" panose="020B0502040204020203" pitchFamily="34" charset="0"/>
            </a:endParaRPr>
          </a:p>
          <a:p>
            <a:pPr algn="l"/>
            <a:br>
              <a:rPr lang="fr-FR" b="0" i="0" dirty="0">
                <a:solidFill>
                  <a:srgbClr val="252423"/>
                </a:solidFill>
                <a:effectLst/>
                <a:latin typeface="Segoe UI" panose="020B0502040204020203" pitchFamily="34" charset="0"/>
              </a:rPr>
            </a:br>
            <a:endParaRPr lang="fr-FR" b="0" i="0" dirty="0">
              <a:solidFill>
                <a:srgbClr val="252423"/>
              </a:solidFill>
              <a:effectLst/>
              <a:latin typeface="Segoe UI" panose="020B0502040204020203" pitchFamily="34" charset="0"/>
            </a:endParaRPr>
          </a:p>
          <a:p>
            <a:pPr algn="l"/>
            <a:r>
              <a:rPr lang="fr-FR" dirty="0">
                <a:solidFill>
                  <a:srgbClr val="374151"/>
                </a:solidFill>
                <a:latin typeface="Segoe UI" panose="020B0502040204020203" pitchFamily="34" charset="0"/>
              </a:rPr>
              <a:t>Alors comme nous le savons </a:t>
            </a:r>
            <a:r>
              <a:rPr lang="fr-FR" sz="1200" b="0" i="0" dirty="0">
                <a:solidFill>
                  <a:srgbClr val="374151"/>
                </a:solidFill>
                <a:effectLst/>
                <a:latin typeface="Segoe UI" panose="020B0502040204020203" pitchFamily="34" charset="0"/>
              </a:rPr>
              <a:t>Le </a:t>
            </a:r>
            <a:r>
              <a:rPr lang="fr-FR" sz="1200" b="0" i="0" dirty="0" err="1">
                <a:solidFill>
                  <a:srgbClr val="374151"/>
                </a:solidFill>
                <a:effectLst/>
                <a:latin typeface="Segoe UI" panose="020B0502040204020203" pitchFamily="34" charset="0"/>
              </a:rPr>
              <a:t>convid</a:t>
            </a:r>
            <a:r>
              <a:rPr lang="fr-FR" sz="1200" b="0" i="0" dirty="0">
                <a:solidFill>
                  <a:srgbClr val="374151"/>
                </a:solidFill>
                <a:effectLst/>
                <a:latin typeface="Segoe UI" panose="020B0502040204020203" pitchFamily="34" charset="0"/>
              </a:rPr>
              <a:t> 19 a été l un des </a:t>
            </a:r>
            <a:r>
              <a:rPr lang="fr-FR" sz="1200" b="0" i="0" dirty="0" err="1">
                <a:solidFill>
                  <a:srgbClr val="374151"/>
                </a:solidFill>
                <a:effectLst/>
                <a:latin typeface="Segoe UI" panose="020B0502040204020203" pitchFamily="34" charset="0"/>
              </a:rPr>
              <a:t>evenements</a:t>
            </a:r>
            <a:r>
              <a:rPr lang="fr-FR" sz="1200" b="0" i="0" dirty="0">
                <a:solidFill>
                  <a:srgbClr val="374151"/>
                </a:solidFill>
                <a:effectLst/>
                <a:latin typeface="Segoe UI" panose="020B0502040204020203" pitchFamily="34" charset="0"/>
              </a:rPr>
              <a:t> les plus </a:t>
            </a:r>
            <a:r>
              <a:rPr lang="fr-FR" sz="1200" b="0" i="0" dirty="0" err="1">
                <a:solidFill>
                  <a:srgbClr val="374151"/>
                </a:solidFill>
                <a:effectLst/>
                <a:latin typeface="Segoe UI" panose="020B0502040204020203" pitchFamily="34" charset="0"/>
              </a:rPr>
              <a:t>dificile</a:t>
            </a:r>
            <a:r>
              <a:rPr lang="fr-FR" sz="1200" b="0" i="0" dirty="0">
                <a:solidFill>
                  <a:srgbClr val="374151"/>
                </a:solidFill>
                <a:effectLst/>
                <a:latin typeface="Segoe UI" panose="020B0502040204020203" pitchFamily="34" charset="0"/>
              </a:rPr>
              <a:t> auquel le monde a été confronté.</a:t>
            </a:r>
            <a:endParaRPr lang="fr-FR" b="0" i="0" dirty="0">
              <a:solidFill>
                <a:srgbClr val="252423"/>
              </a:solidFill>
              <a:effectLst/>
              <a:latin typeface="Segoe UI" panose="020B0502040204020203" pitchFamily="34" charset="0"/>
            </a:endParaRPr>
          </a:p>
          <a:p>
            <a:pPr algn="l"/>
            <a:r>
              <a:rPr lang="fr-FR" sz="1200" b="0" i="0" dirty="0">
                <a:solidFill>
                  <a:srgbClr val="374151"/>
                </a:solidFill>
                <a:effectLst/>
                <a:latin typeface="Segoe UI" panose="020B0502040204020203" pitchFamily="34" charset="0"/>
              </a:rPr>
              <a:t>Du coup dans le but de se </a:t>
            </a:r>
            <a:r>
              <a:rPr lang="fr-FR" sz="1200" b="0" i="0" dirty="0" err="1">
                <a:solidFill>
                  <a:srgbClr val="374151"/>
                </a:solidFill>
                <a:effectLst/>
                <a:latin typeface="Segoe UI" panose="020B0502040204020203" pitchFamily="34" charset="0"/>
              </a:rPr>
              <a:t>preparer</a:t>
            </a:r>
            <a:r>
              <a:rPr lang="fr-FR" sz="1200" b="0" i="0" dirty="0">
                <a:solidFill>
                  <a:srgbClr val="374151"/>
                </a:solidFill>
                <a:effectLst/>
                <a:latin typeface="Segoe UI" panose="020B0502040204020203" pitchFamily="34" charset="0"/>
              </a:rPr>
              <a:t> et anticiper des </a:t>
            </a:r>
            <a:r>
              <a:rPr lang="fr-FR" sz="1200" b="0" i="0" dirty="0" err="1">
                <a:solidFill>
                  <a:srgbClr val="374151"/>
                </a:solidFill>
                <a:effectLst/>
                <a:latin typeface="Segoe UI" panose="020B0502040204020203" pitchFamily="34" charset="0"/>
              </a:rPr>
              <a:t>eventuelles</a:t>
            </a:r>
            <a:r>
              <a:rPr lang="fr-FR" sz="1200" b="0" i="0" dirty="0">
                <a:solidFill>
                  <a:srgbClr val="374151"/>
                </a:solidFill>
                <a:effectLst/>
                <a:latin typeface="Segoe UI" panose="020B0502040204020203" pitchFamily="34" charset="0"/>
              </a:rPr>
              <a:t> </a:t>
            </a:r>
            <a:r>
              <a:rPr lang="fr-FR" sz="1200" b="0" i="0" dirty="0" err="1">
                <a:solidFill>
                  <a:srgbClr val="374151"/>
                </a:solidFill>
                <a:effectLst/>
                <a:latin typeface="Segoe UI" panose="020B0502040204020203" pitchFamily="34" charset="0"/>
              </a:rPr>
              <a:t>pandemies</a:t>
            </a:r>
            <a:r>
              <a:rPr lang="fr-FR" sz="1200" b="0" i="0" dirty="0">
                <a:solidFill>
                  <a:srgbClr val="374151"/>
                </a:solidFill>
                <a:effectLst/>
                <a:latin typeface="Segoe UI" panose="020B0502040204020203" pitchFamily="34" charset="0"/>
              </a:rPr>
              <a:t> futurs , on a </a:t>
            </a:r>
            <a:r>
              <a:rPr lang="fr-FR" sz="1200" b="0" i="0" dirty="0" err="1">
                <a:solidFill>
                  <a:srgbClr val="374151"/>
                </a:solidFill>
                <a:effectLst/>
                <a:latin typeface="Segoe UI" panose="020B0502040204020203" pitchFamily="34" charset="0"/>
              </a:rPr>
              <a:t>interet</a:t>
            </a:r>
            <a:r>
              <a:rPr lang="fr-FR" sz="1200" b="0" i="0" dirty="0">
                <a:solidFill>
                  <a:srgbClr val="374151"/>
                </a:solidFill>
                <a:effectLst/>
                <a:latin typeface="Segoe UI" panose="020B0502040204020203" pitchFamily="34" charset="0"/>
              </a:rPr>
              <a:t> a faire des analyse pour identifier les </a:t>
            </a:r>
            <a:r>
              <a:rPr lang="fr-FR" sz="1200" b="0" i="0" dirty="0" err="1">
                <a:solidFill>
                  <a:srgbClr val="374151"/>
                </a:solidFill>
                <a:effectLst/>
                <a:latin typeface="Segoe UI" panose="020B0502040204020203" pitchFamily="34" charset="0"/>
              </a:rPr>
              <a:t>lecons</a:t>
            </a:r>
            <a:r>
              <a:rPr lang="fr-FR" sz="1200" b="0" i="0" dirty="0">
                <a:solidFill>
                  <a:srgbClr val="374151"/>
                </a:solidFill>
                <a:effectLst/>
                <a:latin typeface="Segoe UI" panose="020B0502040204020203" pitchFamily="34" charset="0"/>
              </a:rPr>
              <a:t> </a:t>
            </a:r>
            <a:r>
              <a:rPr lang="fr-FR" sz="1200" b="0" i="0" dirty="0" err="1">
                <a:solidFill>
                  <a:srgbClr val="374151"/>
                </a:solidFill>
                <a:effectLst/>
                <a:latin typeface="Segoe UI" panose="020B0502040204020203" pitchFamily="34" charset="0"/>
              </a:rPr>
              <a:t>aprise</a:t>
            </a:r>
            <a:r>
              <a:rPr lang="fr-FR" sz="1200" b="0" i="0" dirty="0">
                <a:solidFill>
                  <a:srgbClr val="374151"/>
                </a:solidFill>
                <a:effectLst/>
                <a:latin typeface="Segoe UI" panose="020B0502040204020203" pitchFamily="34" charset="0"/>
              </a:rPr>
              <a:t> et donc mettre en </a:t>
            </a:r>
            <a:r>
              <a:rPr lang="fr-FR" dirty="0">
                <a:solidFill>
                  <a:srgbClr val="374151"/>
                </a:solidFill>
                <a:latin typeface="Segoe UI" panose="020B0502040204020203" pitchFamily="34" charset="0"/>
              </a:rPr>
              <a:t>p</a:t>
            </a:r>
            <a:r>
              <a:rPr lang="fr-FR" sz="1200" b="0" i="0" dirty="0">
                <a:solidFill>
                  <a:srgbClr val="374151"/>
                </a:solidFill>
                <a:effectLst/>
                <a:latin typeface="Segoe UI" panose="020B0502040204020203" pitchFamily="34" charset="0"/>
              </a:rPr>
              <a:t>lace des </a:t>
            </a:r>
            <a:r>
              <a:rPr lang="fr-FR" sz="1200" b="0" i="0" dirty="0" err="1">
                <a:solidFill>
                  <a:srgbClr val="374151"/>
                </a:solidFill>
                <a:effectLst/>
                <a:latin typeface="Segoe UI" panose="020B0502040204020203" pitchFamily="34" charset="0"/>
              </a:rPr>
              <a:t>strategies</a:t>
            </a:r>
            <a:r>
              <a:rPr lang="fr-FR" sz="1200" b="0" i="0" dirty="0">
                <a:solidFill>
                  <a:srgbClr val="374151"/>
                </a:solidFill>
                <a:effectLst/>
                <a:latin typeface="Segoe UI" panose="020B0502040204020203" pitchFamily="34" charset="0"/>
              </a:rPr>
              <a:t> plus </a:t>
            </a:r>
            <a:r>
              <a:rPr lang="fr-FR" sz="1200" b="0" i="0" dirty="0" err="1">
                <a:solidFill>
                  <a:srgbClr val="374151"/>
                </a:solidFill>
                <a:effectLst/>
                <a:latin typeface="Segoe UI" panose="020B0502040204020203" pitchFamily="34" charset="0"/>
              </a:rPr>
              <a:t>efficces</a:t>
            </a:r>
            <a:r>
              <a:rPr lang="fr-FR" sz="1200" b="0" i="0" dirty="0">
                <a:solidFill>
                  <a:srgbClr val="374151"/>
                </a:solidFill>
                <a:effectLst/>
                <a:latin typeface="Segoe UI" panose="020B0502040204020203" pitchFamily="34" charset="0"/>
              </a:rPr>
              <a:t>.</a:t>
            </a:r>
            <a:endParaRPr lang="fr-FR" b="0" i="0" dirty="0">
              <a:solidFill>
                <a:srgbClr val="252423"/>
              </a:solidFill>
              <a:effectLst/>
              <a:latin typeface="Segoe UI" panose="020B0502040204020203" pitchFamily="34" charset="0"/>
            </a:endParaRPr>
          </a:p>
          <a:p>
            <a:pPr algn="l"/>
            <a:br>
              <a:rPr lang="fr-FR" b="0" i="0" dirty="0">
                <a:solidFill>
                  <a:srgbClr val="252423"/>
                </a:solidFill>
                <a:effectLst/>
                <a:latin typeface="Segoe UI" panose="020B0502040204020203" pitchFamily="34" charset="0"/>
              </a:rPr>
            </a:br>
            <a:endParaRPr lang="fr-FR" b="0" i="0" dirty="0">
              <a:solidFill>
                <a:srgbClr val="252423"/>
              </a:solidFill>
              <a:effectLst/>
              <a:latin typeface="Segoe UI" panose="020B0502040204020203" pitchFamily="34" charset="0"/>
            </a:endParaRPr>
          </a:p>
          <a:p>
            <a:pPr algn="l"/>
            <a:r>
              <a:rPr lang="fr-FR" sz="1200" b="0" i="0" dirty="0">
                <a:solidFill>
                  <a:srgbClr val="374151"/>
                </a:solidFill>
                <a:effectLst/>
                <a:latin typeface="Segoe UI" panose="020B0502040204020203" pitchFamily="34" charset="0"/>
              </a:rPr>
              <a:t>On s’</a:t>
            </a:r>
            <a:r>
              <a:rPr lang="fr-FR" sz="1200" b="0" i="0" dirty="0" err="1">
                <a:solidFill>
                  <a:srgbClr val="374151"/>
                </a:solidFill>
                <a:effectLst/>
                <a:latin typeface="Segoe UI" panose="020B0502040204020203" pitchFamily="34" charset="0"/>
              </a:rPr>
              <a:t>interresse</a:t>
            </a:r>
            <a:r>
              <a:rPr lang="fr-FR" sz="1200" b="0" i="0" dirty="0">
                <a:solidFill>
                  <a:srgbClr val="374151"/>
                </a:solidFill>
                <a:effectLst/>
                <a:latin typeface="Segoe UI" panose="020B0502040204020203" pitchFamily="34" charset="0"/>
              </a:rPr>
              <a:t> </a:t>
            </a:r>
            <a:r>
              <a:rPr lang="fr-FR" sz="1200" b="0" i="0" dirty="0" err="1">
                <a:solidFill>
                  <a:srgbClr val="374151"/>
                </a:solidFill>
                <a:effectLst/>
                <a:latin typeface="Segoe UI" panose="020B0502040204020203" pitchFamily="34" charset="0"/>
              </a:rPr>
              <a:t>particulierement</a:t>
            </a:r>
            <a:r>
              <a:rPr lang="fr-FR" sz="1200" b="0" i="0" dirty="0">
                <a:solidFill>
                  <a:srgbClr val="374151"/>
                </a:solidFill>
                <a:effectLst/>
                <a:latin typeface="Segoe UI" panose="020B0502040204020203" pitchFamily="34" charset="0"/>
              </a:rPr>
              <a:t> </a:t>
            </a:r>
            <a:r>
              <a:rPr lang="fr-FR" b="0" i="0" dirty="0">
                <a:solidFill>
                  <a:srgbClr val="374151"/>
                </a:solidFill>
                <a:effectLst/>
                <a:latin typeface="Segoe UI" panose="020B0502040204020203" pitchFamily="34" charset="0"/>
              </a:rPr>
              <a:t>aux disparités potentielles de la propagation du virus entre les différents départements de la France métropolitaine.</a:t>
            </a:r>
            <a:r>
              <a:rPr lang="fr-FR" sz="1200" b="0" i="0" dirty="0">
                <a:solidFill>
                  <a:srgbClr val="374151"/>
                </a:solidFill>
                <a:effectLst/>
                <a:latin typeface="Segoe UI" panose="020B0502040204020203" pitchFamily="34" charset="0"/>
              </a:rPr>
              <a:t>. </a:t>
            </a:r>
            <a:r>
              <a:rPr lang="fr-FR" dirty="0">
                <a:solidFill>
                  <a:srgbClr val="374151"/>
                </a:solidFill>
                <a:latin typeface="Segoe UI" panose="020B0502040204020203" pitchFamily="34" charset="0"/>
              </a:rPr>
              <a:t>Visant à </a:t>
            </a:r>
            <a:r>
              <a:rPr lang="fr-FR" sz="1200" b="0" i="0" dirty="0">
                <a:solidFill>
                  <a:srgbClr val="374151"/>
                </a:solidFill>
                <a:effectLst/>
                <a:latin typeface="Segoe UI" panose="020B0502040204020203" pitchFamily="34" charset="0"/>
              </a:rPr>
              <a:t> évaluer l impact des campagnes de vaccination, des restrictions sanitaires, tout en </a:t>
            </a:r>
            <a:r>
              <a:rPr lang="fr-FR" sz="1200" b="0" i="0" dirty="0" err="1">
                <a:solidFill>
                  <a:srgbClr val="374151"/>
                </a:solidFill>
                <a:effectLst/>
                <a:latin typeface="Segoe UI" panose="020B0502040204020203" pitchFamily="34" charset="0"/>
              </a:rPr>
              <a:t>considerant</a:t>
            </a:r>
            <a:r>
              <a:rPr lang="fr-FR" sz="1200" b="0" i="0" dirty="0">
                <a:solidFill>
                  <a:srgbClr val="374151"/>
                </a:solidFill>
                <a:effectLst/>
                <a:latin typeface="Segoe UI" panose="020B0502040204020203" pitchFamily="34" charset="0"/>
              </a:rPr>
              <a:t> les caractéristiques des populations.</a:t>
            </a:r>
            <a:endParaRPr lang="fr-FR" b="0" i="0" dirty="0">
              <a:solidFill>
                <a:srgbClr val="252423"/>
              </a:solidFill>
              <a:effectLst/>
              <a:latin typeface="Segoe UI" panose="020B0502040204020203" pitchFamily="34" charset="0"/>
            </a:endParaRPr>
          </a:p>
          <a:p>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pPr algn="l"/>
            <a:r>
              <a:rPr lang="fr-FR" sz="1200" b="0" i="0" dirty="0">
                <a:solidFill>
                  <a:srgbClr val="374151"/>
                </a:solidFill>
                <a:effectLst/>
                <a:latin typeface="Segoe UI" panose="020B0502040204020203" pitchFamily="34" charset="0"/>
              </a:rPr>
              <a:t>Afin d'identifier les tendances et de repérer les moments clés à considérer lors de notre analyse,, j'ai d'abord réalisé une visualisation de l'évolution de la situation sanitaire au cours de l'année 2021.</a:t>
            </a:r>
          </a:p>
          <a:p>
            <a:pPr algn="l"/>
            <a:endParaRPr lang="fr-FR" b="0" i="0" dirty="0">
              <a:solidFill>
                <a:srgbClr val="252423"/>
              </a:solidFill>
              <a:effectLst/>
              <a:latin typeface="Segoe UI" panose="020B0502040204020203" pitchFamily="34" charset="0"/>
            </a:endParaRPr>
          </a:p>
          <a:p>
            <a:pPr algn="l"/>
            <a:r>
              <a:rPr lang="fr-FR" dirty="0">
                <a:solidFill>
                  <a:srgbClr val="374151"/>
                </a:solidFill>
                <a:latin typeface="Segoe UI" panose="020B0502040204020203" pitchFamily="34" charset="0"/>
              </a:rPr>
              <a:t>P</a:t>
            </a:r>
            <a:r>
              <a:rPr lang="fr-FR" sz="1200" b="0" i="0" dirty="0">
                <a:solidFill>
                  <a:srgbClr val="374151"/>
                </a:solidFill>
                <a:effectLst/>
                <a:latin typeface="Segoe UI" panose="020B0502040204020203" pitchFamily="34" charset="0"/>
              </a:rPr>
              <a:t>remièrement à l'échelle régionale, ou on a identifier une hausse des cas au </a:t>
            </a:r>
            <a:r>
              <a:rPr lang="fr-FR" sz="1200" b="0" i="0" dirty="0" err="1">
                <a:solidFill>
                  <a:srgbClr val="374151"/>
                </a:solidFill>
                <a:effectLst/>
                <a:latin typeface="Segoe UI" panose="020B0502040204020203" pitchFamily="34" charset="0"/>
              </a:rPr>
              <a:t>debut</a:t>
            </a:r>
            <a:r>
              <a:rPr lang="fr-FR" sz="1200" b="0" i="0" dirty="0">
                <a:solidFill>
                  <a:srgbClr val="374151"/>
                </a:solidFill>
                <a:effectLst/>
                <a:latin typeface="Segoe UI" panose="020B0502040204020203" pitchFamily="34" charset="0"/>
              </a:rPr>
              <a:t> de l'</a:t>
            </a:r>
            <a:r>
              <a:rPr lang="fr-FR" sz="1200" b="0" i="0" dirty="0" err="1">
                <a:solidFill>
                  <a:srgbClr val="374151"/>
                </a:solidFill>
                <a:effectLst/>
                <a:latin typeface="Segoe UI" panose="020B0502040204020203" pitchFamily="34" charset="0"/>
              </a:rPr>
              <a:t>anné</a:t>
            </a:r>
            <a:r>
              <a:rPr lang="fr-FR" sz="1200" b="0" i="0" dirty="0">
                <a:solidFill>
                  <a:srgbClr val="374151"/>
                </a:solidFill>
                <a:effectLst/>
                <a:latin typeface="Segoe UI" panose="020B0502040204020203" pitchFamily="34" charset="0"/>
              </a:rPr>
              <a:t> suivi d'un pic au printemps, puis une </a:t>
            </a:r>
            <a:r>
              <a:rPr lang="fr-FR" sz="1200" b="0" i="0" dirty="0" err="1">
                <a:solidFill>
                  <a:srgbClr val="374151"/>
                </a:solidFill>
                <a:effectLst/>
                <a:latin typeface="Segoe UI" panose="020B0502040204020203" pitchFamily="34" charset="0"/>
              </a:rPr>
              <a:t>dimunition</a:t>
            </a:r>
            <a:r>
              <a:rPr lang="fr-FR" sz="1200" b="0" i="0" dirty="0">
                <a:solidFill>
                  <a:srgbClr val="374151"/>
                </a:solidFill>
                <a:effectLst/>
                <a:latin typeface="Segoe UI" panose="020B0502040204020203" pitchFamily="34" charset="0"/>
              </a:rPr>
              <a:t> au début de l'été, rapidement suivi en </a:t>
            </a:r>
            <a:r>
              <a:rPr lang="fr-FR" sz="1200" b="0" i="0" dirty="0" err="1">
                <a:solidFill>
                  <a:srgbClr val="374151"/>
                </a:solidFill>
                <a:effectLst/>
                <a:latin typeface="Segoe UI" panose="020B0502040204020203" pitchFamily="34" charset="0"/>
              </a:rPr>
              <a:t>aiut</a:t>
            </a:r>
            <a:r>
              <a:rPr lang="fr-FR" sz="1200" b="0" i="0" dirty="0">
                <a:solidFill>
                  <a:srgbClr val="374151"/>
                </a:solidFill>
                <a:effectLst/>
                <a:latin typeface="Segoe UI" panose="020B0502040204020203" pitchFamily="34" charset="0"/>
              </a:rPr>
              <a:t> d une </a:t>
            </a:r>
            <a:r>
              <a:rPr lang="fr-FR" sz="1200" b="0" i="0" dirty="0" err="1">
                <a:solidFill>
                  <a:srgbClr val="374151"/>
                </a:solidFill>
                <a:effectLst/>
                <a:latin typeface="Segoe UI" panose="020B0502040204020203" pitchFamily="34" charset="0"/>
              </a:rPr>
              <a:t>niuvelle</a:t>
            </a:r>
            <a:r>
              <a:rPr lang="fr-FR" sz="1200" b="0" i="0" dirty="0">
                <a:solidFill>
                  <a:srgbClr val="374151"/>
                </a:solidFill>
                <a:effectLst/>
                <a:latin typeface="Segoe UI" panose="020B0502040204020203" pitchFamily="34" charset="0"/>
              </a:rPr>
              <a:t> augmentation qui diminue en </a:t>
            </a:r>
            <a:r>
              <a:rPr lang="fr-FR" sz="1200" b="0" i="0" dirty="0" err="1">
                <a:solidFill>
                  <a:srgbClr val="374151"/>
                </a:solidFill>
                <a:effectLst/>
                <a:latin typeface="Segoe UI" panose="020B0502040204020203" pitchFamily="34" charset="0"/>
              </a:rPr>
              <a:t>autome</a:t>
            </a:r>
            <a:r>
              <a:rPr lang="fr-FR" sz="1200" b="0" i="0" dirty="0">
                <a:solidFill>
                  <a:srgbClr val="374151"/>
                </a:solidFill>
                <a:effectLst/>
                <a:latin typeface="Segoe UI" panose="020B0502040204020203" pitchFamily="34" charset="0"/>
              </a:rPr>
              <a:t> et augmente </a:t>
            </a:r>
            <a:r>
              <a:rPr lang="fr-FR" sz="1200" b="0" i="0" dirty="0" err="1">
                <a:solidFill>
                  <a:srgbClr val="374151"/>
                </a:solidFill>
                <a:effectLst/>
                <a:latin typeface="Segoe UI" panose="020B0502040204020203" pitchFamily="34" charset="0"/>
              </a:rPr>
              <a:t>considerablement</a:t>
            </a:r>
            <a:r>
              <a:rPr lang="fr-FR" sz="1200" b="0" i="0" dirty="0">
                <a:solidFill>
                  <a:srgbClr val="374151"/>
                </a:solidFill>
                <a:effectLst/>
                <a:latin typeface="Segoe UI" panose="020B0502040204020203" pitchFamily="34" charset="0"/>
              </a:rPr>
              <a:t> en fin d'</a:t>
            </a:r>
            <a:r>
              <a:rPr lang="fr-FR" sz="1200" b="0" i="0" dirty="0" err="1">
                <a:solidFill>
                  <a:srgbClr val="374151"/>
                </a:solidFill>
                <a:effectLst/>
                <a:latin typeface="Segoe UI" panose="020B0502040204020203" pitchFamily="34" charset="0"/>
              </a:rPr>
              <a:t>anné</a:t>
            </a:r>
            <a:r>
              <a:rPr lang="fr-FR" sz="1200" b="0" i="0" dirty="0">
                <a:solidFill>
                  <a:srgbClr val="374151"/>
                </a:solidFill>
                <a:effectLst/>
                <a:latin typeface="Segoe UI" panose="020B0502040204020203" pitchFamily="34" charset="0"/>
              </a:rPr>
              <a:t> suite à </a:t>
            </a:r>
            <a:r>
              <a:rPr lang="fr-FR" sz="1200" b="0" i="0" dirty="0" err="1">
                <a:solidFill>
                  <a:srgbClr val="374151"/>
                </a:solidFill>
                <a:effectLst/>
                <a:latin typeface="Segoe UI" panose="020B0502040204020203" pitchFamily="34" charset="0"/>
              </a:rPr>
              <a:t>lapaprition</a:t>
            </a:r>
            <a:r>
              <a:rPr lang="fr-FR" sz="1200" b="0" i="0" dirty="0">
                <a:solidFill>
                  <a:srgbClr val="374151"/>
                </a:solidFill>
                <a:effectLst/>
                <a:latin typeface="Segoe UI" panose="020B0502040204020203" pitchFamily="34" charset="0"/>
              </a:rPr>
              <a:t> de nouveaux variants.</a:t>
            </a:r>
            <a:endParaRPr lang="fr-FR" b="0" i="0" dirty="0">
              <a:solidFill>
                <a:srgbClr val="252423"/>
              </a:solidFill>
              <a:effectLst/>
              <a:latin typeface="Segoe UI" panose="020B0502040204020203" pitchFamily="34" charset="0"/>
            </a:endParaRPr>
          </a:p>
          <a:p>
            <a:pPr algn="l"/>
            <a:br>
              <a:rPr lang="fr-FR" b="0" i="0" dirty="0">
                <a:solidFill>
                  <a:srgbClr val="252423"/>
                </a:solidFill>
                <a:effectLst/>
                <a:latin typeface="Segoe UI" panose="020B0502040204020203" pitchFamily="34" charset="0"/>
              </a:rPr>
            </a:br>
            <a:endParaRPr lang="fr-FR" b="0" i="0" dirty="0">
              <a:solidFill>
                <a:srgbClr val="252423"/>
              </a:solidFill>
              <a:effectLst/>
              <a:latin typeface="Segoe UI" panose="020B0502040204020203" pitchFamily="34" charset="0"/>
            </a:endParaRPr>
          </a:p>
          <a:p>
            <a:pPr algn="l"/>
            <a:r>
              <a:rPr lang="fr-FR" dirty="0">
                <a:solidFill>
                  <a:srgbClr val="374151"/>
                </a:solidFill>
                <a:latin typeface="Segoe UI" panose="020B0502040204020203" pitchFamily="34" charset="0"/>
              </a:rPr>
              <a:t>U</a:t>
            </a:r>
            <a:r>
              <a:rPr lang="fr-FR" sz="1200" b="0" i="0" dirty="0">
                <a:solidFill>
                  <a:srgbClr val="374151"/>
                </a:solidFill>
                <a:effectLst/>
                <a:latin typeface="Segoe UI" panose="020B0502040204020203" pitchFamily="34" charset="0"/>
              </a:rPr>
              <a:t>ne </a:t>
            </a:r>
            <a:r>
              <a:rPr lang="fr-FR" sz="1200" b="0" i="0" dirty="0" err="1">
                <a:solidFill>
                  <a:srgbClr val="374151"/>
                </a:solidFill>
                <a:effectLst/>
                <a:latin typeface="Segoe UI" panose="020B0502040204020203" pitchFamily="34" charset="0"/>
              </a:rPr>
              <a:t>reflexion</a:t>
            </a:r>
            <a:r>
              <a:rPr lang="fr-FR" sz="1200" b="0" i="0" dirty="0">
                <a:solidFill>
                  <a:srgbClr val="374151"/>
                </a:solidFill>
                <a:effectLst/>
                <a:latin typeface="Segoe UI" panose="020B0502040204020203" pitchFamily="34" charset="0"/>
              </a:rPr>
              <a:t> quasi similaire à l'échelle </a:t>
            </a:r>
            <a:r>
              <a:rPr lang="fr-FR" sz="1200" b="0" i="0" dirty="0" err="1">
                <a:solidFill>
                  <a:srgbClr val="374151"/>
                </a:solidFill>
                <a:effectLst/>
                <a:latin typeface="Segoe UI" panose="020B0502040204020203" pitchFamily="34" charset="0"/>
              </a:rPr>
              <a:t>departementale</a:t>
            </a:r>
            <a:r>
              <a:rPr lang="fr-FR" sz="1200" b="0" i="0" dirty="0">
                <a:solidFill>
                  <a:srgbClr val="374151"/>
                </a:solidFill>
                <a:effectLst/>
                <a:latin typeface="Segoe UI" panose="020B0502040204020203" pitchFamily="34" charset="0"/>
              </a:rPr>
              <a:t> de ces tendances est observée . cependant on peut clairement relever des </a:t>
            </a:r>
            <a:r>
              <a:rPr lang="fr-FR" sz="1200" b="0" i="0" dirty="0" err="1">
                <a:solidFill>
                  <a:srgbClr val="374151"/>
                </a:solidFill>
                <a:effectLst/>
                <a:latin typeface="Segoe UI" panose="020B0502040204020203" pitchFamily="34" charset="0"/>
              </a:rPr>
              <a:t>differences</a:t>
            </a:r>
            <a:r>
              <a:rPr lang="fr-FR" sz="1200" b="0" i="0" dirty="0">
                <a:solidFill>
                  <a:srgbClr val="374151"/>
                </a:solidFill>
                <a:effectLst/>
                <a:latin typeface="Segoe UI" panose="020B0502040204020203" pitchFamily="34" charset="0"/>
              </a:rPr>
              <a:t> et disparités notables à des moments </a:t>
            </a:r>
            <a:r>
              <a:rPr lang="fr-FR" sz="1200" b="0" i="0" dirty="0" err="1">
                <a:solidFill>
                  <a:srgbClr val="374151"/>
                </a:solidFill>
                <a:effectLst/>
                <a:latin typeface="Segoe UI" panose="020B0502040204020203" pitchFamily="34" charset="0"/>
              </a:rPr>
              <a:t>differents</a:t>
            </a:r>
            <a:r>
              <a:rPr lang="fr-FR" sz="1200" b="0" i="0" dirty="0">
                <a:solidFill>
                  <a:srgbClr val="374151"/>
                </a:solidFill>
                <a:effectLst/>
                <a:latin typeface="Segoe UI" panose="020B0502040204020203" pitchFamily="34" charset="0"/>
              </a:rPr>
              <a:t> entre </a:t>
            </a:r>
            <a:r>
              <a:rPr lang="fr-FR" sz="1200" b="0" i="0" dirty="0" err="1">
                <a:solidFill>
                  <a:srgbClr val="374151"/>
                </a:solidFill>
                <a:effectLst/>
                <a:latin typeface="Segoe UI" panose="020B0502040204020203" pitchFamily="34" charset="0"/>
              </a:rPr>
              <a:t>sles</a:t>
            </a:r>
            <a:r>
              <a:rPr lang="fr-FR" sz="1200" b="0" i="0" dirty="0">
                <a:solidFill>
                  <a:srgbClr val="374151"/>
                </a:solidFill>
                <a:effectLst/>
                <a:latin typeface="Segoe UI" panose="020B0502040204020203" pitchFamily="34" charset="0"/>
              </a:rPr>
              <a:t> </a:t>
            </a:r>
            <a:r>
              <a:rPr lang="fr-FR" sz="1200" b="0" i="0" dirty="0" err="1">
                <a:solidFill>
                  <a:srgbClr val="374151"/>
                </a:solidFill>
                <a:effectLst/>
                <a:latin typeface="Segoe UI" panose="020B0502040204020203" pitchFamily="34" charset="0"/>
              </a:rPr>
              <a:t>departement</a:t>
            </a:r>
            <a:r>
              <a:rPr lang="fr-FR" sz="1200" b="0" i="0" dirty="0">
                <a:solidFill>
                  <a:srgbClr val="374151"/>
                </a:solidFill>
                <a:effectLst/>
                <a:latin typeface="Segoe UI" panose="020B0502040204020203" pitchFamily="34" charset="0"/>
              </a:rPr>
              <a:t> d une </a:t>
            </a:r>
            <a:r>
              <a:rPr lang="fr-FR" sz="1200" b="0" i="0" dirty="0" err="1">
                <a:solidFill>
                  <a:srgbClr val="374151"/>
                </a:solidFill>
                <a:effectLst/>
                <a:latin typeface="Segoe UI" panose="020B0502040204020203" pitchFamily="34" charset="0"/>
              </a:rPr>
              <a:t>meme</a:t>
            </a:r>
            <a:r>
              <a:rPr lang="fr-FR" sz="1200" b="0" i="0" dirty="0">
                <a:solidFill>
                  <a:srgbClr val="374151"/>
                </a:solidFill>
                <a:effectLst/>
                <a:latin typeface="Segoe UI" panose="020B0502040204020203" pitchFamily="34" charset="0"/>
              </a:rPr>
              <a:t> région, qui est par exemple le cas des </a:t>
            </a:r>
            <a:r>
              <a:rPr lang="fr-FR" sz="1200" b="0" i="0" dirty="0" err="1">
                <a:solidFill>
                  <a:srgbClr val="374151"/>
                </a:solidFill>
                <a:effectLst/>
                <a:latin typeface="Segoe UI" panose="020B0502040204020203" pitchFamily="34" charset="0"/>
              </a:rPr>
              <a:t>departement</a:t>
            </a:r>
            <a:r>
              <a:rPr lang="fr-FR" sz="1200" b="0" i="0" dirty="0">
                <a:solidFill>
                  <a:srgbClr val="374151"/>
                </a:solidFill>
                <a:effectLst/>
                <a:latin typeface="Segoe UI" panose="020B0502040204020203" pitchFamily="34" charset="0"/>
              </a:rPr>
              <a:t> de la corse et de la </a:t>
            </a:r>
            <a:r>
              <a:rPr lang="fr-FR" sz="1200" b="0" i="0" dirty="0" err="1">
                <a:solidFill>
                  <a:srgbClr val="374151"/>
                </a:solidFill>
                <a:effectLst/>
                <a:latin typeface="Segoe UI" panose="020B0502040204020203" pitchFamily="34" charset="0"/>
              </a:rPr>
              <a:t>normandie</a:t>
            </a:r>
            <a:r>
              <a:rPr lang="fr-FR" sz="1200" b="0" i="0" dirty="0">
                <a:solidFill>
                  <a:srgbClr val="374151"/>
                </a:solidFill>
                <a:effectLst/>
                <a:latin typeface="Segoe UI" panose="020B0502040204020203" pitchFamily="34" charset="0"/>
              </a:rPr>
              <a:t>.</a:t>
            </a:r>
            <a:endParaRPr lang="fr-FR" b="0" i="0" dirty="0">
              <a:solidFill>
                <a:srgbClr val="252423"/>
              </a:solidFill>
              <a:effectLst/>
              <a:latin typeface="Segoe UI" panose="020B0502040204020203" pitchFamily="34" charset="0"/>
            </a:endParaRPr>
          </a:p>
          <a:p>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lang="fr-FR" dirty="0">
                <a:solidFill>
                  <a:srgbClr val="374151"/>
                </a:solidFill>
                <a:effectLst/>
              </a:rPr>
              <a:t>Afin de comprendre les facteurs qui sont à l origine de ces disparité nous allons </a:t>
            </a:r>
            <a:r>
              <a:rPr lang="fr-FR" dirty="0" err="1">
                <a:solidFill>
                  <a:srgbClr val="374151"/>
                </a:solidFill>
                <a:effectLst/>
              </a:rPr>
              <a:t>etuider</a:t>
            </a:r>
            <a:r>
              <a:rPr lang="fr-FR" dirty="0">
                <a:solidFill>
                  <a:srgbClr val="374151"/>
                </a:solidFill>
                <a:effectLst/>
              </a:rPr>
              <a:t> 2 points clés dans le temps. </a:t>
            </a:r>
          </a:p>
          <a:p>
            <a:endParaRPr lang="fr-FR" dirty="0">
              <a:effectLst/>
            </a:endParaRPr>
          </a:p>
          <a:p>
            <a:r>
              <a:rPr lang="fr-FR" dirty="0">
                <a:effectLst/>
              </a:rPr>
              <a:t>Premièrement on voulait évaluer la contribution de la couverture vaccinale dans ces disparités , du coup on analyse les résultats pour les 97 départements en 12 </a:t>
            </a:r>
            <a:r>
              <a:rPr lang="fr-FR" dirty="0" err="1">
                <a:effectLst/>
              </a:rPr>
              <a:t>decembre</a:t>
            </a:r>
            <a:r>
              <a:rPr lang="fr-FR" dirty="0">
                <a:effectLst/>
              </a:rPr>
              <a:t>  la ou déjà les différents tranches d </a:t>
            </a:r>
            <a:r>
              <a:rPr lang="fr-FR" dirty="0" err="1">
                <a:effectLst/>
              </a:rPr>
              <a:t>ages</a:t>
            </a:r>
            <a:r>
              <a:rPr lang="fr-FR" dirty="0">
                <a:effectLst/>
              </a:rPr>
              <a:t> ont été concerné part les vaccins.</a:t>
            </a:r>
            <a:br>
              <a:rPr lang="fr-FR" dirty="0">
                <a:effectLst/>
              </a:rPr>
            </a:br>
            <a:endParaRPr lang="fr-FR" dirty="0">
              <a:effectLst/>
            </a:endParaRPr>
          </a:p>
          <a:p>
            <a:br>
              <a:rPr lang="fr-FR" dirty="0">
                <a:solidFill>
                  <a:srgbClr val="374151"/>
                </a:solidFill>
              </a:rPr>
            </a:br>
            <a:endParaRPr lang="fr-FR" dirty="0">
              <a:solidFill>
                <a:srgbClr val="374151"/>
              </a:solidFill>
            </a:endParaRPr>
          </a:p>
          <a:p>
            <a:r>
              <a:rPr lang="fr-FR" dirty="0">
                <a:solidFill>
                  <a:srgbClr val="374151"/>
                </a:solidFill>
              </a:rPr>
              <a:t>Là on constate Un lien entre le taux de couverture vaccinale complète d'un département et son taux d'incidence </a:t>
            </a:r>
          </a:p>
          <a:p>
            <a:r>
              <a:rPr lang="fr-FR" dirty="0" err="1">
                <a:solidFill>
                  <a:srgbClr val="374151"/>
                </a:solidFill>
              </a:rPr>
              <a:t>telques</a:t>
            </a:r>
            <a:r>
              <a:rPr lang="fr-FR" dirty="0">
                <a:solidFill>
                  <a:srgbClr val="374151"/>
                </a:solidFill>
              </a:rPr>
              <a:t> Les départements à couverture vaccinale les plus élevés affichent généralement les taux d'incidence les plus bas</a:t>
            </a:r>
          </a:p>
          <a:p>
            <a:br>
              <a:rPr lang="fr-FR" dirty="0">
                <a:solidFill>
                  <a:srgbClr val="374151"/>
                </a:solidFill>
              </a:rPr>
            </a:br>
            <a:endParaRPr lang="fr-FR" dirty="0">
              <a:solidFill>
                <a:srgbClr val="374151"/>
              </a:solidFill>
            </a:endParaRPr>
          </a:p>
          <a:p>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lang="fr-FR" dirty="0">
                <a:effectLst/>
              </a:rPr>
              <a:t>Ensuite on voulait approfondir ses résultats une analyse en composantes principales nous a permis de constater que :</a:t>
            </a:r>
          </a:p>
          <a:p>
            <a:endParaRPr lang="fr-FR" dirty="0">
              <a:effectLst/>
            </a:endParaRPr>
          </a:p>
          <a:p>
            <a:pPr>
              <a:buFont typeface="Arial" panose="020B0604020202020204" pitchFamily="34" charset="0"/>
              <a:buChar char="•"/>
            </a:pPr>
            <a:r>
              <a:rPr lang="fr-FR" sz="1200" dirty="0">
                <a:effectLst/>
              </a:rPr>
              <a:t>Les départements de</a:t>
            </a:r>
            <a:r>
              <a:rPr lang="fr-FR" dirty="0"/>
              <a:t> </a:t>
            </a:r>
            <a:r>
              <a:rPr lang="fr-FR" sz="1200" dirty="0">
                <a:effectLst/>
              </a:rPr>
              <a:t>l'Île-de-France, ayant une population plus jeune, ont une couverture vaccinale et un taux de rappel vaccinal plus faibles par rapport aux autres départements</a:t>
            </a:r>
            <a:endParaRPr lang="fr-FR" dirty="0">
              <a:effectLst/>
            </a:endParaRPr>
          </a:p>
          <a:p>
            <a:br>
              <a:rPr lang="fr-FR" dirty="0">
                <a:effectLst/>
              </a:rPr>
            </a:br>
            <a:endParaRPr lang="fr-FR" dirty="0">
              <a:effectLst/>
            </a:endParaRPr>
          </a:p>
          <a:p>
            <a:pPr>
              <a:buFont typeface="Arial" panose="020B0604020202020204" pitchFamily="34" charset="0"/>
              <a:buChar char="•"/>
            </a:pPr>
            <a:r>
              <a:rPr lang="fr-FR" sz="1200" dirty="0">
                <a:effectLst/>
              </a:rPr>
              <a:t>Les départements de la région Occitanie, avec une population plus âgée, sont parmi les plus impactés par les campagnes de vaccinations et de rappel vaccinal. </a:t>
            </a:r>
            <a:endParaRPr lang="fr-FR" dirty="0">
              <a:effectLst/>
            </a:endParaRPr>
          </a:p>
          <a:p>
            <a:br>
              <a:rPr lang="fr-FR" dirty="0">
                <a:effectLst/>
              </a:rPr>
            </a:br>
            <a:endParaRPr lang="fr-FR" dirty="0">
              <a:effectLst/>
            </a:endParaRPr>
          </a:p>
          <a:p>
            <a:pPr>
              <a:buFont typeface="Arial" panose="020B0604020202020204" pitchFamily="34" charset="0"/>
              <a:buChar char="•"/>
            </a:pPr>
            <a:r>
              <a:rPr lang="fr-FR" sz="1200" dirty="0">
                <a:effectLst/>
              </a:rPr>
              <a:t>Les départements des régions de sud de Provence-Alpes-Côte d'Azur et d’Auvergne-Rhône-Alpes semblent avoir les taux d'occupation hospitalières les plus élevés</a:t>
            </a:r>
          </a:p>
          <a:p>
            <a:pPr>
              <a:buFont typeface="Arial" panose="020B0604020202020204" pitchFamily="34" charset="0"/>
              <a:buChar char="•"/>
            </a:pPr>
            <a:endParaRPr lang="fr-FR" dirty="0"/>
          </a:p>
          <a:p>
            <a:r>
              <a:rPr lang="fr-FR" dirty="0">
                <a:effectLst/>
              </a:rPr>
              <a:t>Pour conclure: les </a:t>
            </a:r>
            <a:r>
              <a:rPr lang="fr-FR" dirty="0" err="1">
                <a:effectLst/>
              </a:rPr>
              <a:t>departement</a:t>
            </a:r>
            <a:r>
              <a:rPr lang="fr-FR" dirty="0">
                <a:effectLst/>
              </a:rPr>
              <a:t> les plus jeunes  ont moins tendance à se vacciner , </a:t>
            </a:r>
            <a:r>
              <a:rPr lang="fr-FR" dirty="0" err="1">
                <a:effectLst/>
              </a:rPr>
              <a:t>presentents</a:t>
            </a:r>
            <a:r>
              <a:rPr lang="fr-FR" dirty="0">
                <a:effectLst/>
              </a:rPr>
              <a:t> généralement les indicateurs de propagations les plus </a:t>
            </a:r>
            <a:r>
              <a:rPr lang="fr-FR" dirty="0" err="1">
                <a:effectLst/>
              </a:rPr>
              <a:t>elevé</a:t>
            </a:r>
            <a:r>
              <a:rPr lang="fr-FR" dirty="0">
                <a:effectLst/>
              </a:rPr>
              <a:t> . </a:t>
            </a:r>
          </a:p>
          <a:p>
            <a:r>
              <a:rPr lang="fr-FR" dirty="0">
                <a:effectLst/>
              </a:rPr>
              <a:t>Et </a:t>
            </a:r>
            <a:r>
              <a:rPr lang="fr-FR" dirty="0" err="1">
                <a:effectLst/>
              </a:rPr>
              <a:t>contrirement</a:t>
            </a:r>
            <a:r>
              <a:rPr lang="fr-FR" dirty="0">
                <a:effectLst/>
              </a:rPr>
              <a:t> pour les départements les plus âgé.</a:t>
            </a:r>
          </a:p>
          <a:p>
            <a:br>
              <a:rPr lang="fr-FR" dirty="0">
                <a:effectLst/>
              </a:rPr>
            </a:br>
            <a:endParaRPr lang="fr-FR" dirty="0"/>
          </a:p>
          <a:p>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pPr algn="l"/>
            <a:r>
              <a:rPr lang="fr-FR" dirty="0" err="1">
                <a:solidFill>
                  <a:srgbClr val="374151"/>
                </a:solidFill>
                <a:latin typeface="Segoe UI" panose="020B0502040204020203" pitchFamily="34" charset="0"/>
              </a:rPr>
              <a:t>D</a:t>
            </a:r>
            <a:r>
              <a:rPr lang="fr-FR" b="0" i="0" dirty="0" err="1">
                <a:solidFill>
                  <a:srgbClr val="374151"/>
                </a:solidFill>
                <a:effectLst/>
                <a:latin typeface="Segoe UI" panose="020B0502040204020203" pitchFamily="34" charset="0"/>
              </a:rPr>
              <a:t>euxiememnt</a:t>
            </a:r>
            <a:r>
              <a:rPr lang="fr-FR" b="0" i="0" dirty="0">
                <a:solidFill>
                  <a:srgbClr val="374151"/>
                </a:solidFill>
                <a:effectLst/>
                <a:latin typeface="Segoe UI" panose="020B0502040204020203" pitchFamily="34" charset="0"/>
              </a:rPr>
              <a:t> le 10 avril, 20 jours </a:t>
            </a:r>
            <a:r>
              <a:rPr lang="fr-FR" b="0" i="0" dirty="0" err="1">
                <a:solidFill>
                  <a:srgbClr val="374151"/>
                </a:solidFill>
                <a:effectLst/>
                <a:latin typeface="Segoe UI" panose="020B0502040204020203" pitchFamily="34" charset="0"/>
              </a:rPr>
              <a:t>apres</a:t>
            </a:r>
            <a:r>
              <a:rPr lang="fr-FR" b="0" i="0" dirty="0">
                <a:solidFill>
                  <a:srgbClr val="374151"/>
                </a:solidFill>
                <a:effectLst/>
                <a:latin typeface="Segoe UI" panose="020B0502040204020203" pitchFamily="34" charset="0"/>
              </a:rPr>
              <a:t> la mise en action de </a:t>
            </a:r>
            <a:r>
              <a:rPr lang="fr-FR" b="0" i="0" dirty="0" err="1">
                <a:solidFill>
                  <a:srgbClr val="374151"/>
                </a:solidFill>
                <a:effectLst/>
                <a:latin typeface="Segoe UI" panose="020B0502040204020203" pitchFamily="34" charset="0"/>
              </a:rPr>
              <a:t>restrictrictions</a:t>
            </a:r>
            <a:r>
              <a:rPr lang="fr-FR" b="0" i="0" dirty="0">
                <a:solidFill>
                  <a:srgbClr val="374151"/>
                </a:solidFill>
                <a:effectLst/>
                <a:latin typeface="Segoe UI" panose="020B0502040204020203" pitchFamily="34" charset="0"/>
              </a:rPr>
              <a:t> sanitaires renforcés pour 19 départements.</a:t>
            </a:r>
            <a:endParaRPr lang="fr-FR" b="0" i="0" dirty="0">
              <a:solidFill>
                <a:srgbClr val="252423"/>
              </a:solidFill>
              <a:effectLst/>
              <a:latin typeface="Segoe UI" panose="020B0502040204020203" pitchFamily="34" charset="0"/>
            </a:endParaRPr>
          </a:p>
          <a:p>
            <a:pPr algn="l"/>
            <a:r>
              <a:rPr lang="fr-FR" sz="1200" b="0" i="0" dirty="0">
                <a:solidFill>
                  <a:srgbClr val="252423"/>
                </a:solidFill>
                <a:effectLst/>
                <a:latin typeface="Segoe UI" panose="020B0502040204020203" pitchFamily="34" charset="0"/>
              </a:rPr>
              <a:t>Bien qu'il y ait déjà</a:t>
            </a:r>
            <a:r>
              <a:rPr lang="fr-FR" dirty="0">
                <a:solidFill>
                  <a:srgbClr val="252423"/>
                </a:solidFill>
                <a:latin typeface="Segoe UI" panose="020B0502040204020203" pitchFamily="34" charset="0"/>
              </a:rPr>
              <a:t> </a:t>
            </a:r>
            <a:r>
              <a:rPr lang="fr-FR" sz="1200" b="0" i="0" dirty="0">
                <a:solidFill>
                  <a:srgbClr val="252423"/>
                </a:solidFill>
                <a:effectLst/>
                <a:latin typeface="Segoe UI" panose="020B0502040204020203" pitchFamily="34" charset="0"/>
              </a:rPr>
              <a:t>20 jours depuis la mise en pratique des mesures restrictives, on observe que les départements en question n'ont pas nécessairement des situations sanitaires</a:t>
            </a:r>
            <a:r>
              <a:rPr lang="fr-FR" dirty="0">
                <a:solidFill>
                  <a:srgbClr val="252423"/>
                </a:solidFill>
                <a:latin typeface="Segoe UI" panose="020B0502040204020203" pitchFamily="34" charset="0"/>
              </a:rPr>
              <a:t> </a:t>
            </a:r>
            <a:r>
              <a:rPr lang="fr-FR" sz="1200" b="0" i="0" dirty="0">
                <a:solidFill>
                  <a:srgbClr val="252423"/>
                </a:solidFill>
                <a:effectLst/>
                <a:latin typeface="Segoe UI" panose="020B0502040204020203" pitchFamily="34" charset="0"/>
              </a:rPr>
              <a:t>optimales.</a:t>
            </a:r>
            <a:endParaRPr lang="fr-FR" b="0" i="0" dirty="0">
              <a:solidFill>
                <a:srgbClr val="252423"/>
              </a:solidFill>
              <a:effectLst/>
              <a:latin typeface="Segoe UI" panose="020B0502040204020203" pitchFamily="34" charset="0"/>
            </a:endParaRPr>
          </a:p>
          <a:p>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lang="fr-FR" dirty="0">
                <a:effectLst/>
              </a:rPr>
              <a:t>Pour se rassurer de la </a:t>
            </a:r>
            <a:r>
              <a:rPr lang="fr-FR" dirty="0" err="1">
                <a:effectLst/>
              </a:rPr>
              <a:t>coherence</a:t>
            </a:r>
            <a:r>
              <a:rPr lang="fr-FR" dirty="0">
                <a:effectLst/>
              </a:rPr>
              <a:t> de cette observation , on a opté pour une analyse descriptive comparative nous a permis de confirmer  grâce </a:t>
            </a:r>
            <a:r>
              <a:rPr lang="fr-FR" dirty="0"/>
              <a:t>à des test statistiques (de </a:t>
            </a:r>
            <a:r>
              <a:rPr lang="fr-FR" dirty="0" err="1"/>
              <a:t>student</a:t>
            </a:r>
            <a:r>
              <a:rPr lang="fr-FR" dirty="0"/>
              <a:t>) </a:t>
            </a:r>
            <a:r>
              <a:rPr lang="fr-FR" dirty="0">
                <a:effectLst/>
              </a:rPr>
              <a:t>la significativité de ces </a:t>
            </a:r>
            <a:r>
              <a:rPr lang="fr-FR" dirty="0" err="1">
                <a:effectLst/>
              </a:rPr>
              <a:t>resultats</a:t>
            </a:r>
            <a:r>
              <a:rPr lang="fr-FR" dirty="0">
                <a:effectLst/>
              </a:rPr>
              <a:t> au travers aussi l </a:t>
            </a:r>
            <a:r>
              <a:rPr lang="fr-FR" dirty="0" err="1">
                <a:effectLst/>
              </a:rPr>
              <a:t>etude</a:t>
            </a:r>
            <a:r>
              <a:rPr lang="fr-FR" dirty="0">
                <a:effectLst/>
              </a:rPr>
              <a:t> d'autres </a:t>
            </a:r>
            <a:r>
              <a:rPr lang="fr-FR" dirty="0" err="1">
                <a:effectLst/>
              </a:rPr>
              <a:t>indicaterus</a:t>
            </a:r>
            <a:r>
              <a:rPr lang="fr-FR" dirty="0">
                <a:effectLst/>
              </a:rPr>
              <a:t> </a:t>
            </a:r>
            <a:r>
              <a:rPr lang="fr-FR" dirty="0" err="1">
                <a:effectLst/>
              </a:rPr>
              <a:t>tq</a:t>
            </a:r>
            <a:r>
              <a:rPr lang="fr-FR" dirty="0">
                <a:effectLst/>
              </a:rPr>
              <a:t> le taux de positivité, </a:t>
            </a:r>
          </a:p>
          <a:p>
            <a:r>
              <a:rPr lang="fr-FR" dirty="0"/>
              <a:t>On constate que </a:t>
            </a:r>
            <a:r>
              <a:rPr lang="fr-FR" dirty="0">
                <a:effectLst/>
              </a:rPr>
              <a:t>toujours </a:t>
            </a:r>
            <a:r>
              <a:rPr lang="fr-FR" sz="1200" dirty="0">
                <a:effectLst/>
              </a:rPr>
              <a:t>la situation de la propagation du COVID-19 dans ces départements reste préoccupante.</a:t>
            </a:r>
          </a:p>
          <a:p>
            <a:endParaRPr lang="fr-FR" dirty="0">
              <a:effectLst/>
            </a:endParaRPr>
          </a:p>
          <a:p>
            <a:pPr>
              <a:buFont typeface="Arial" panose="020B0604020202020204" pitchFamily="34" charset="0"/>
              <a:buChar char="•"/>
            </a:pPr>
            <a:r>
              <a:rPr lang="fr-FR" sz="1200" dirty="0">
                <a:effectLst/>
              </a:rPr>
              <a:t>Cela peut suggérer que les mesures sanitaires renforcées dans ces départements n'ont pas été suffisamment efficaces pour réduire significativement la propagation. </a:t>
            </a:r>
            <a:endParaRPr lang="fr-FR" dirty="0">
              <a:effectLst/>
            </a:endParaRPr>
          </a:p>
          <a:p>
            <a:br>
              <a:rPr lang="fr-FR" dirty="0">
                <a:effectLst/>
              </a:rPr>
            </a:br>
            <a:endParaRPr lang="fr-FR" dirty="0">
              <a:effectLst/>
            </a:endParaRPr>
          </a:p>
          <a:p>
            <a:pPr>
              <a:buFont typeface="Arial" panose="020B0604020202020204" pitchFamily="34" charset="0"/>
              <a:buChar char="•"/>
            </a:pPr>
            <a:r>
              <a:rPr lang="fr-FR" sz="1200" dirty="0">
                <a:effectLst/>
              </a:rPr>
              <a:t>On peut penser que le manque d'application et de surveillance des restrictions aient pu jouer un rôle dans ce résultat,</a:t>
            </a:r>
          </a:p>
          <a:p>
            <a:pPr>
              <a:buFont typeface="Arial" panose="020B0604020202020204" pitchFamily="34" charset="0"/>
              <a:buChar char="•"/>
            </a:pPr>
            <a:r>
              <a:rPr lang="fr-FR" sz="1200" dirty="0">
                <a:effectLst/>
              </a:rPr>
              <a:t> ou encore que les départements concernés présentent des caractéristiques particulières, telles qu'une population plus jeune qui</a:t>
            </a:r>
            <a:r>
              <a:rPr lang="fr-FR" dirty="0"/>
              <a:t> </a:t>
            </a:r>
            <a:r>
              <a:rPr lang="fr-FR" sz="1200" dirty="0">
                <a:effectLst/>
              </a:rPr>
              <a:t>n'applique pas systématiquement les mesures. </a:t>
            </a:r>
            <a:endParaRPr lang="fr-FR" dirty="0">
              <a:effectLst/>
            </a:endParaRPr>
          </a:p>
          <a:p>
            <a:br>
              <a:rPr lang="fr-FR" dirty="0">
                <a:effectLst/>
              </a:rPr>
            </a:b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pPr>
              <a:lnSpc>
                <a:spcPct val="107000"/>
              </a:lnSpc>
              <a:spcBef>
                <a:spcPts val="800"/>
              </a:spcBef>
              <a:spcAft>
                <a:spcPts val="533"/>
              </a:spcAft>
            </a:pPr>
            <a:r>
              <a:rPr lang="fr-FR" sz="1200" dirty="0">
                <a:solidFill>
                  <a:schemeClr val="accent1">
                    <a:lumMod val="50000"/>
                  </a:schemeClr>
                </a:solidFill>
                <a:latin typeface="Calibri" panose="020F0502020204030204" pitchFamily="34" charset="0"/>
                <a:ea typeface="Calibri" panose="020F0502020204030204" pitchFamily="34" charset="0"/>
                <a:cs typeface="Arial" panose="020B0604020202020204" pitchFamily="34" charset="0"/>
              </a:rPr>
              <a:t>Les caractéristiques sociodémographiques des communautés et la couverture vaccinale ont un impact significatif sur les </a:t>
            </a:r>
            <a:r>
              <a:rPr lang="fr-FR" sz="1200" dirty="0" err="1">
                <a:solidFill>
                  <a:schemeClr val="accent1">
                    <a:lumMod val="50000"/>
                  </a:schemeClr>
                </a:solidFill>
                <a:latin typeface="Calibri" panose="020F0502020204030204" pitchFamily="34" charset="0"/>
                <a:ea typeface="Calibri" panose="020F0502020204030204" pitchFamily="34" charset="0"/>
                <a:cs typeface="Arial" panose="020B0604020202020204" pitchFamily="34" charset="0"/>
              </a:rPr>
              <a:t>disparutés</a:t>
            </a:r>
            <a:r>
              <a:rPr lang="fr-FR" sz="1200" dirty="0">
                <a:solidFill>
                  <a:schemeClr val="accent1">
                    <a:lumMod val="50000"/>
                  </a:schemeClr>
                </a:solidFill>
                <a:latin typeface="Calibri" panose="020F0502020204030204" pitchFamily="34" charset="0"/>
                <a:ea typeface="Calibri" panose="020F0502020204030204" pitchFamily="34" charset="0"/>
                <a:cs typeface="Arial" panose="020B0604020202020204" pitchFamily="34" charset="0"/>
              </a:rPr>
              <a:t> des  propagation du COVID-19 dans les différents départements.</a:t>
            </a:r>
          </a:p>
          <a:p>
            <a:pPr>
              <a:lnSpc>
                <a:spcPct val="107000"/>
              </a:lnSpc>
              <a:spcBef>
                <a:spcPts val="800"/>
              </a:spcBef>
              <a:spcAft>
                <a:spcPts val="533"/>
              </a:spcAft>
            </a:pPr>
            <a:endParaRPr lang="fr-FR" sz="1200" dirty="0">
              <a:solidFill>
                <a:schemeClr val="accent1">
                  <a:lumMod val="50000"/>
                </a:schemeClr>
              </a:solidFill>
              <a:latin typeface="Calibri" panose="020F0502020204030204" pitchFamily="34" charset="0"/>
              <a:ea typeface="Calibri" panose="020F0502020204030204" pitchFamily="34" charset="0"/>
              <a:cs typeface="Arial" panose="020B0604020202020204" pitchFamily="34" charset="0"/>
            </a:endParaRPr>
          </a:p>
          <a:p>
            <a:pPr>
              <a:lnSpc>
                <a:spcPct val="107000"/>
              </a:lnSpc>
              <a:spcBef>
                <a:spcPts val="800"/>
              </a:spcBef>
              <a:spcAft>
                <a:spcPts val="533"/>
              </a:spcAft>
            </a:pPr>
            <a:r>
              <a:rPr lang="fr-FR" sz="1200" dirty="0">
                <a:solidFill>
                  <a:schemeClr val="accent1">
                    <a:lumMod val="50000"/>
                  </a:schemeClr>
                </a:solidFill>
                <a:latin typeface="Calibri" panose="020F0502020204030204" pitchFamily="34" charset="0"/>
                <a:ea typeface="Calibri" panose="020F0502020204030204" pitchFamily="34" charset="0"/>
                <a:cs typeface="Arial" panose="020B0604020202020204" pitchFamily="34" charset="0"/>
              </a:rPr>
              <a:t>On peut conclure que les mesures sanitaire n ont pas vraiment contribué à ces disparités </a:t>
            </a:r>
          </a:p>
          <a:p>
            <a:pPr>
              <a:lnSpc>
                <a:spcPct val="107000"/>
              </a:lnSpc>
              <a:spcBef>
                <a:spcPts val="800"/>
              </a:spcBef>
              <a:spcAft>
                <a:spcPts val="533"/>
              </a:spcAft>
            </a:pPr>
            <a:endParaRPr lang="fr-FR" sz="1200" dirty="0">
              <a:solidFill>
                <a:schemeClr val="accent1">
                  <a:lumMod val="50000"/>
                </a:schemeClr>
              </a:solidFill>
              <a:latin typeface="Calibri" panose="020F0502020204030204" pitchFamily="34" charset="0"/>
              <a:ea typeface="Calibri" panose="020F050202020403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FR" sz="1200" dirty="0">
                <a:solidFill>
                  <a:schemeClr val="accent1">
                    <a:lumMod val="50000"/>
                  </a:schemeClr>
                </a:solidFill>
                <a:latin typeface="Calibri" panose="020F0502020204030204" pitchFamily="34" charset="0"/>
                <a:ea typeface="Calibri" panose="020F0502020204030204" pitchFamily="34" charset="0"/>
                <a:cs typeface="Arial" panose="020B0604020202020204" pitchFamily="34" charset="0"/>
              </a:rPr>
              <a:t>Et bien </a:t>
            </a:r>
            <a:r>
              <a:rPr lang="fr-FR" sz="1200" dirty="0" err="1">
                <a:solidFill>
                  <a:schemeClr val="accent1">
                    <a:lumMod val="50000"/>
                  </a:schemeClr>
                </a:solidFill>
                <a:latin typeface="Calibri" panose="020F0502020204030204" pitchFamily="34" charset="0"/>
                <a:ea typeface="Calibri" panose="020F0502020204030204" pitchFamily="34" charset="0"/>
                <a:cs typeface="Arial" panose="020B0604020202020204" pitchFamily="34" charset="0"/>
              </a:rPr>
              <a:t>evidement</a:t>
            </a:r>
            <a:r>
              <a:rPr lang="fr-FR" sz="1200" dirty="0">
                <a:solidFill>
                  <a:schemeClr val="accent1">
                    <a:lumMod val="50000"/>
                  </a:schemeClr>
                </a:solidFill>
                <a:latin typeface="Calibri" panose="020F0502020204030204" pitchFamily="34" charset="0"/>
                <a:ea typeface="Calibri" panose="020F0502020204030204" pitchFamily="34" charset="0"/>
                <a:cs typeface="Arial" panose="020B0604020202020204" pitchFamily="34" charset="0"/>
              </a:rPr>
              <a:t> , on doit </a:t>
            </a:r>
            <a:r>
              <a:rPr lang="fr-FR" sz="1200" dirty="0" err="1">
                <a:solidFill>
                  <a:schemeClr val="accent1">
                    <a:lumMod val="50000"/>
                  </a:schemeClr>
                </a:solidFill>
                <a:latin typeface="Calibri" panose="020F0502020204030204" pitchFamily="34" charset="0"/>
                <a:ea typeface="Calibri" panose="020F0502020204030204" pitchFamily="34" charset="0"/>
                <a:cs typeface="Arial" panose="020B0604020202020204" pitchFamily="34" charset="0"/>
              </a:rPr>
              <a:t>mentionnner</a:t>
            </a:r>
            <a:r>
              <a:rPr lang="fr-FR" sz="1200" dirty="0">
                <a:solidFill>
                  <a:schemeClr val="accent1">
                    <a:lumMod val="50000"/>
                  </a:schemeClr>
                </a:solidFill>
                <a:latin typeface="Calibri" panose="020F0502020204030204" pitchFamily="34" charset="0"/>
                <a:ea typeface="Calibri" panose="020F0502020204030204" pitchFamily="34" charset="0"/>
                <a:cs typeface="Arial" panose="020B0604020202020204" pitchFamily="34" charset="0"/>
              </a:rPr>
              <a:t> que d’’autres facteurs peuvent également influencer la propagation, et que les facteurs pris en compte dans cette études ne sont en aucun cas exhaustive pour évaluer complètement les facteurs impliqués dans la disparité des  propagation du COVID-19.</a:t>
            </a:r>
          </a:p>
          <a:p>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27ED9C8-F09A-4D9E-BEC0-4725162E21FF}" type="datetimeFigureOut">
              <a:rPr lang="en-US" smtClean="0"/>
              <a:t>2/18/2023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‹N°›</a:t>
            </a:fld>
            <a:endParaRPr lang="en-US"/>
          </a:p>
        </p:txBody>
      </p:sp>
    </p:spTree>
    <p:extLst>
      <p:ext uri="{BB962C8B-B14F-4D97-AF65-F5344CB8AC3E}">
        <p14:creationId xmlns:p14="http://schemas.microsoft.com/office/powerpoint/2010/main" val="1747689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2/18/2023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‹N°›</a:t>
            </a:fld>
            <a:endParaRPr lang="en-US"/>
          </a:p>
        </p:txBody>
      </p:sp>
    </p:spTree>
    <p:extLst>
      <p:ext uri="{BB962C8B-B14F-4D97-AF65-F5344CB8AC3E}">
        <p14:creationId xmlns:p14="http://schemas.microsoft.com/office/powerpoint/2010/main" val="553214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2/18/2023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‹N°›</a:t>
            </a:fld>
            <a:endParaRPr lang="en-US"/>
          </a:p>
        </p:txBody>
      </p:sp>
    </p:spTree>
    <p:extLst>
      <p:ext uri="{BB962C8B-B14F-4D97-AF65-F5344CB8AC3E}">
        <p14:creationId xmlns:p14="http://schemas.microsoft.com/office/powerpoint/2010/main" val="2982640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2/18/2023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‹N°›</a:t>
            </a:fld>
            <a:endParaRPr lang="en-US"/>
          </a:p>
        </p:txBody>
      </p:sp>
    </p:spTree>
    <p:extLst>
      <p:ext uri="{BB962C8B-B14F-4D97-AF65-F5344CB8AC3E}">
        <p14:creationId xmlns:p14="http://schemas.microsoft.com/office/powerpoint/2010/main" val="2144985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2/18/2023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‹N°›</a:t>
            </a:fld>
            <a:endParaRPr lang="en-US"/>
          </a:p>
        </p:txBody>
      </p:sp>
    </p:spTree>
    <p:extLst>
      <p:ext uri="{BB962C8B-B14F-4D97-AF65-F5344CB8AC3E}">
        <p14:creationId xmlns:p14="http://schemas.microsoft.com/office/powerpoint/2010/main" val="1026881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27ED9C8-F09A-4D9E-BEC0-4725162E21FF}" type="datetimeFigureOut">
              <a:rPr lang="en-US" smtClean="0"/>
              <a:t>2/18/2023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‹N°›</a:t>
            </a:fld>
            <a:endParaRPr lang="en-US"/>
          </a:p>
        </p:txBody>
      </p:sp>
    </p:spTree>
    <p:extLst>
      <p:ext uri="{BB962C8B-B14F-4D97-AF65-F5344CB8AC3E}">
        <p14:creationId xmlns:p14="http://schemas.microsoft.com/office/powerpoint/2010/main" val="1004331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27ED9C8-F09A-4D9E-BEC0-4725162E21FF}" type="datetimeFigureOut">
              <a:rPr lang="en-US" smtClean="0"/>
              <a:t>2/18/2023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‹N°›</a:t>
            </a:fld>
            <a:endParaRPr lang="en-US"/>
          </a:p>
        </p:txBody>
      </p:sp>
    </p:spTree>
    <p:extLst>
      <p:ext uri="{BB962C8B-B14F-4D97-AF65-F5344CB8AC3E}">
        <p14:creationId xmlns:p14="http://schemas.microsoft.com/office/powerpoint/2010/main" val="925692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27ED9C8-F09A-4D9E-BEC0-4725162E21FF}" type="datetimeFigureOut">
              <a:rPr lang="en-US" smtClean="0"/>
              <a:t>2/18/2023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‹N°›</a:t>
            </a:fld>
            <a:endParaRPr lang="en-US"/>
          </a:p>
        </p:txBody>
      </p:sp>
    </p:spTree>
    <p:extLst>
      <p:ext uri="{BB962C8B-B14F-4D97-AF65-F5344CB8AC3E}">
        <p14:creationId xmlns:p14="http://schemas.microsoft.com/office/powerpoint/2010/main" val="2280913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2/18/2023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‹N°›</a:t>
            </a:fld>
            <a:endParaRPr lang="en-US"/>
          </a:p>
        </p:txBody>
      </p:sp>
    </p:spTree>
    <p:extLst>
      <p:ext uri="{BB962C8B-B14F-4D97-AF65-F5344CB8AC3E}">
        <p14:creationId xmlns:p14="http://schemas.microsoft.com/office/powerpoint/2010/main" val="2358181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2/18/2023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‹N°›</a:t>
            </a:fld>
            <a:endParaRPr lang="en-US"/>
          </a:p>
        </p:txBody>
      </p:sp>
    </p:spTree>
    <p:extLst>
      <p:ext uri="{BB962C8B-B14F-4D97-AF65-F5344CB8AC3E}">
        <p14:creationId xmlns:p14="http://schemas.microsoft.com/office/powerpoint/2010/main" val="993390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2/18/2023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‹N°›</a:t>
            </a:fld>
            <a:endParaRPr lang="en-US"/>
          </a:p>
        </p:txBody>
      </p:sp>
    </p:spTree>
    <p:extLst>
      <p:ext uri="{BB962C8B-B14F-4D97-AF65-F5344CB8AC3E}">
        <p14:creationId xmlns:p14="http://schemas.microsoft.com/office/powerpoint/2010/main" val="2884807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7ED9C8-F09A-4D9E-BEC0-4725162E21FF}" type="datetimeFigureOut">
              <a:rPr lang="en-US" smtClean="0"/>
              <a:t>2/18/2023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7D807A-D3EC-4DEA-86E2-120E4093F1A6}" type="slidenum">
              <a:rPr lang="en-US" smtClean="0"/>
              <a:t>‹N°›</a:t>
            </a:fld>
            <a:endParaRPr lang="en-US"/>
          </a:p>
        </p:txBody>
      </p:sp>
    </p:spTree>
    <p:extLst>
      <p:ext uri="{BB962C8B-B14F-4D97-AF65-F5344CB8AC3E}">
        <p14:creationId xmlns:p14="http://schemas.microsoft.com/office/powerpoint/2010/main" val="14236910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app.powerbi.com/groups/me/reports/d4c32ae8-7714-4530-802a-1e9f817afc6b?pbi_source=PowerPoint" TargetMode="External"/><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hyperlink" Target="https://app.powerbi.com/groups/me/reports/d4c32ae8-7714-4530-802a-1e9f817afc6b/?pbi_source=PowerPoint" TargetMode="External"/><Relationship Id="rId2" Type="http://schemas.openxmlformats.org/officeDocument/2006/relationships/notesSlide" Target="../notesSlides/notesSlide1.xml"/><Relationship Id="rId1" Type="http://schemas.openxmlformats.org/officeDocument/2006/relationships/slideLayout" Target="../slideLayouts/slideLayout8.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hyperlink" Target="https://app.powerbi.com/groups/me/reports/d4c32ae8-7714-4530-802a-1e9f817afc6b/?pbi_source=PowerPoint" TargetMode="External"/><Relationship Id="rId2" Type="http://schemas.openxmlformats.org/officeDocument/2006/relationships/notesSlide" Target="../notesSlides/notesSlide2.xml"/><Relationship Id="rId1" Type="http://schemas.openxmlformats.org/officeDocument/2006/relationships/slideLayout" Target="../slideLayouts/slideLayout8.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hyperlink" Target="https://app.powerbi.com/groups/me/reports/d4c32ae8-7714-4530-802a-1e9f817afc6b/?pbi_source=PowerPoint" TargetMode="External"/><Relationship Id="rId2" Type="http://schemas.openxmlformats.org/officeDocument/2006/relationships/notesSlide" Target="../notesSlides/notesSlide3.xml"/><Relationship Id="rId1" Type="http://schemas.openxmlformats.org/officeDocument/2006/relationships/slideLayout" Target="../slideLayouts/slideLayout8.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hyperlink" Target="https://app.powerbi.com/groups/me/reports/d4c32ae8-7714-4530-802a-1e9f817afc6b/?pbi_source=PowerPoint" TargetMode="External"/><Relationship Id="rId2" Type="http://schemas.openxmlformats.org/officeDocument/2006/relationships/notesSlide" Target="../notesSlides/notesSlide4.xml"/><Relationship Id="rId1" Type="http://schemas.openxmlformats.org/officeDocument/2006/relationships/slideLayout" Target="../slideLayouts/slideLayout8.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hyperlink" Target="https://app.powerbi.com/groups/me/reports/d4c32ae8-7714-4530-802a-1e9f817afc6b/?pbi_source=PowerPoint" TargetMode="External"/><Relationship Id="rId2" Type="http://schemas.openxmlformats.org/officeDocument/2006/relationships/notesSlide" Target="../notesSlides/notesSlide5.xml"/><Relationship Id="rId1" Type="http://schemas.openxmlformats.org/officeDocument/2006/relationships/slideLayout" Target="../slideLayouts/slideLayout8.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hyperlink" Target="https://app.powerbi.com/groups/me/reports/d4c32ae8-7714-4530-802a-1e9f817afc6b/?pbi_source=PowerPoint" TargetMode="External"/><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hyperlink" Target="https://app.powerbi.com/groups/me/reports/d4c32ae8-7714-4530-802a-1e9f817afc6b/?pbi_source=PowerPoint" TargetMode="External"/><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hyperlink" Target="https://app.powerbi.com/groups/me/reports/d4c32ae8-7714-4530-802a-1e9f817afc6b/?pbi_source=PowerPoint" TargetMode="External"/><Relationship Id="rId2" Type="http://schemas.openxmlformats.org/officeDocument/2006/relationships/notesSlide" Target="../notesSlides/notesSlide8.xml"/><Relationship Id="rId1" Type="http://schemas.openxmlformats.org/officeDocument/2006/relationships/slideLayout" Target="../slideLayouts/slideLayout8.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Title 1"/>
          <p:cNvSpPr txBox="1">
            <a:spLocks noGrp="1"/>
          </p:cNvSpPr>
          <p:nvPr>
            <p:ph type="title" idx="4294967295"/>
          </p:nvPr>
        </p:nvSpPr>
        <p:spPr>
          <a:xfrm>
            <a:off x="810584" y="2982149"/>
            <a:ext cx="6314017" cy="600075"/>
          </a:xfrm>
          <a:prstGeom prst="rect">
            <a:avLst/>
          </a:prstGeom>
          <a:noFill/>
          <a:ln>
            <a:noFill/>
            <a:prstDash/>
          </a:ln>
          <a:effectLst/>
        </p:spPr>
        <p:txBody>
          <a:bodyPr rot="0" spcFirstLastPara="0" vertOverflow="overflow" horzOverflow="overflow" vert="horz" wrap="square" lIns="91440" tIns="45720" rIns="91440" bIns="45720" numCol="1" spcCol="0" rtlCol="0" fromWordArt="0" anchor="b" anchorCtr="0" forceAA="0" compatLnSpc="1">
            <a:prstTxWarp prst="textNoShape">
              <a:avLst/>
            </a:prstTxWarp>
            <a:normAutofit fontScale="90000"/>
          </a:bodyPr>
          <a:lstStyle>
            <a:lvl1pPr algn="ctr" defTabSz="914400" rtl="0" eaLnBrk="1" latinLnBrk="0" hangingPunct="1">
              <a:lnSpc>
                <a:spcPct val="90000"/>
              </a:lnSpc>
              <a:spcBef>
                <a:spcPct val="0"/>
              </a:spcBef>
              <a:buNone/>
              <a:defRPr sz="4400" b="0" i="0" kern="1200" baseline="0">
                <a:solidFill>
                  <a:schemeClr val="tx1"/>
                </a:solidFill>
                <a:latin typeface="Segoe UI Light" charset="0"/>
                <a:ea typeface="Segoe UI Light" charset="0"/>
                <a:cs typeface="Segoe UI Light"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0" normalizeH="0" baseline="0" noProof="0">
                <a:ln>
                  <a:noFill/>
                </a:ln>
                <a:solidFill>
                  <a:srgbClr val="F3C910"/>
                </a:solidFill>
                <a:effectLst/>
                <a:uLnTx/>
                <a:uFillTx/>
                <a:latin typeface="Segoe UI Light" charset="0"/>
                <a:ea typeface="Segoe UI Light" charset="0"/>
                <a:cs typeface="Segoe UI Light" charset="0"/>
              </a:rPr>
              <a:t>Dashboard2</a:t>
            </a:r>
            <a:endParaRPr kumimoji="0" lang="en-US" sz="4400" b="0" i="0" u="none" strike="noStrike" kern="1200" cap="none" spc="0" normalizeH="0" baseline="0" noProof="0" dirty="0">
              <a:ln>
                <a:noFill/>
              </a:ln>
              <a:solidFill>
                <a:srgbClr val="F3C910"/>
              </a:solidFill>
              <a:effectLst/>
              <a:uLnTx/>
              <a:uFillTx/>
              <a:latin typeface="Segoe UI Light" charset="0"/>
              <a:ea typeface="Segoe UI Light" charset="0"/>
              <a:cs typeface="Segoe UI Light" charset="0"/>
            </a:endParaRPr>
          </a:p>
        </p:txBody>
      </p:sp>
      <p:sp>
        <p:nvSpPr>
          <p:cNvPr id="13" name="Text Placeholder 2"/>
          <p:cNvSpPr txBox="1">
            <a:spLocks/>
          </p:cNvSpPr>
          <p:nvPr/>
        </p:nvSpPr>
        <p:spPr>
          <a:xfrm>
            <a:off x="853448" y="3658761"/>
            <a:ext cx="1488017" cy="253470"/>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a:buNone/>
              <a:defRPr sz="1200" b="0" i="0" u="sng" kern="1200">
                <a:solidFill>
                  <a:schemeClr val="tx1"/>
                </a:solidFill>
                <a:latin typeface="Segoe UI" charset="0"/>
                <a:ea typeface="Segoe UI" charset="0"/>
                <a:cs typeface="Segoe UI" charset="0"/>
              </a:defRPr>
            </a:lvl1pPr>
            <a:lvl2pPr marL="457200" indent="0" algn="ctr" defTabSz="914400" rtl="0" eaLnBrk="1" latinLnBrk="0" hangingPunct="1">
              <a:lnSpc>
                <a:spcPct val="90000"/>
              </a:lnSpc>
              <a:spcBef>
                <a:spcPts val="500"/>
              </a:spcBef>
              <a:buFont typeface="Arial"/>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9pPr>
          </a:lstStyle>
          <a:p>
            <a:pPr algn="l"/>
            <a:r>
              <a:rPr lang="en-US" dirty="0">
                <a:solidFill>
                  <a:schemeClr val="bg1"/>
                </a:solidFill>
                <a:hlinkClick r:id="rId3"/>
              </a:rPr>
              <a:t>View in Power BI</a:t>
            </a:r>
            <a:endParaRPr lang="en-US" dirty="0">
              <a:solidFill>
                <a:schemeClr val="bg1"/>
              </a:solidFill>
            </a:endParaRPr>
          </a:p>
        </p:txBody>
      </p:sp>
      <p:sp>
        <p:nvSpPr>
          <p:cNvPr id="17" name="TextBox 16"/>
          <p:cNvSpPr txBox="1"/>
          <p:nvPr/>
        </p:nvSpPr>
        <p:spPr>
          <a:xfrm>
            <a:off x="832315" y="5823544"/>
            <a:ext cx="2177716" cy="369332"/>
          </a:xfrm>
          <a:prstGeom prst="rect">
            <a:avLst/>
          </a:prstGeom>
          <a:noFill/>
        </p:spPr>
        <p:txBody>
          <a:bodyPr wrap="square" rtlCol="0">
            <a:spAutoFit/>
          </a:bodyPr>
          <a:lstStyle/>
          <a:p>
            <a:r>
              <a:rPr lang="en-US" sz="900" b="1" i="0" dirty="0">
                <a:solidFill>
                  <a:schemeClr val="bg1"/>
                </a:solidFill>
                <a:latin typeface="Segoe UI Semibold" charset="0"/>
                <a:ea typeface="Segoe UI Semibold" charset="0"/>
                <a:cs typeface="Segoe UI Semibold" charset="0"/>
              </a:rPr>
              <a:t>Downloaded at:</a:t>
            </a:r>
          </a:p>
          <a:p>
            <a:r>
              <a:rPr lang="en-US" sz="900" b="0" i="0" dirty="0">
                <a:solidFill>
                  <a:schemeClr val="bg1"/>
                </a:solidFill>
                <a:latin typeface="Segoe UI" charset="0"/>
                <a:ea typeface="Segoe UI" charset="0"/>
                <a:cs typeface="Segoe UI" charset="0"/>
              </a:rPr>
              <a:t>18/02/2023 06:35:25 UTC</a:t>
            </a:r>
          </a:p>
        </p:txBody>
      </p:sp>
      <p:sp>
        <p:nvSpPr>
          <p:cNvPr id="10" name="TextBox 9"/>
          <p:cNvSpPr txBox="1"/>
          <p:nvPr/>
        </p:nvSpPr>
        <p:spPr>
          <a:xfrm>
            <a:off x="828512" y="5407903"/>
            <a:ext cx="2177716" cy="369332"/>
          </a:xfrm>
          <a:prstGeom prst="rect">
            <a:avLst/>
          </a:prstGeom>
          <a:noFill/>
        </p:spPr>
        <p:txBody>
          <a:bodyPr wrap="square" rtlCol="0">
            <a:spAutoFit/>
          </a:bodyPr>
          <a:lstStyle/>
          <a:p>
            <a:r>
              <a:rPr lang="en-US" sz="900" b="1" dirty="0">
                <a:solidFill>
                  <a:schemeClr val="bg1"/>
                </a:solidFill>
                <a:latin typeface="Segoe UI Semibold" charset="0"/>
                <a:ea typeface="Segoe UI Semibold" charset="0"/>
                <a:cs typeface="Segoe UI Semibold" charset="0"/>
              </a:rPr>
              <a:t>Last data refresh:</a:t>
            </a:r>
            <a:endParaRPr lang="en-US" sz="900" b="1" i="0" dirty="0">
              <a:solidFill>
                <a:schemeClr val="bg1"/>
              </a:solidFill>
              <a:latin typeface="Segoe UI Semibold" charset="0"/>
              <a:ea typeface="Segoe UI Semibold" charset="0"/>
              <a:cs typeface="Segoe UI Semibold" charset="0"/>
            </a:endParaRPr>
          </a:p>
          <a:p>
            <a:r>
              <a:rPr lang="en-US" sz="900" dirty="0">
                <a:solidFill>
                  <a:schemeClr val="bg1"/>
                </a:solidFill>
                <a:latin typeface="Segoe UI" charset="0"/>
                <a:ea typeface="Segoe UI" charset="0"/>
                <a:cs typeface="Segoe UI" charset="0"/>
              </a:rPr>
              <a:t>18/02/2023 06:22:29 UTC</a:t>
            </a:r>
            <a:endParaRPr lang="en-US" sz="900" b="0" i="0" dirty="0">
              <a:solidFill>
                <a:schemeClr val="bg1"/>
              </a:solidFill>
              <a:latin typeface="Segoe UI" charset="0"/>
              <a:ea typeface="Segoe UI" charset="0"/>
              <a:cs typeface="Segoe UI" charset="0"/>
            </a:endParaRPr>
          </a:p>
        </p:txBody>
      </p:sp>
      <p:pic>
        <p:nvPicPr>
          <p:cNvPr id="16" name="Picture 15" descr="Microsoft Power BI"/>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3544" y="722376"/>
            <a:ext cx="1490690" cy="245805"/>
          </a:xfrm>
          <a:prstGeom prst="rect">
            <a:avLst/>
          </a:prstGeom>
        </p:spPr>
      </p:pic>
      <p:pic>
        <p:nvPicPr>
          <p:cNvPr id="18" name="Picture 17">
            <a:extLs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39696" y="3694176"/>
            <a:ext cx="162027" cy="153025"/>
          </a:xfrm>
          <a:prstGeom prst="rect">
            <a:avLst/>
          </a:prstGeom>
        </p:spPr>
      </p:pic>
    </p:spTree>
    <p:extLst>
      <p:ext uri="{BB962C8B-B14F-4D97-AF65-F5344CB8AC3E}">
        <p14:creationId xmlns:p14="http://schemas.microsoft.com/office/powerpoint/2010/main" val="76307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image ,image ,image ,imag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Page de garde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image ,image ,image ,shape ,imag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objectif</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image ,lineChart ,lineChart ,textbox ,textbox ,shape ,shap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aucours du 2021</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image ,shape ,textbox ,Taux de couverture vaccinale complète ,Propagation: Taux d'incidenc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le 12 dec</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image ,image ,shape ,textbox.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le 12 dec impactss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image ,Propagation: Taux d'incidence ,Application des restrictions sanitaires renforcées ,textbox.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le 10 avril</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image ,Moyenne des taux d'incidence par groupes de départements ,Moyenne des taux de positivité par groupes de départements ,shape ,textbox.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le 10 avril 2</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image ,imag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conclusion</a:t>
            </a:r>
          </a:p>
        </p:txBody>
      </p:sp>
    </p:spTree>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8</TotalTime>
  <Words>840</Words>
  <Application>Microsoft Office PowerPoint</Application>
  <PresentationFormat>Grand écran</PresentationFormat>
  <Paragraphs>69</Paragraphs>
  <Slides>9</Slides>
  <Notes>8</Notes>
  <HiddenSlides>0</HiddenSlides>
  <MMClips>0</MMClips>
  <ScaleCrop>false</ScaleCrop>
  <HeadingPairs>
    <vt:vector size="6" baseType="variant">
      <vt:variant>
        <vt:lpstr>Polices utilisées</vt:lpstr>
      </vt:variant>
      <vt:variant>
        <vt:i4>6</vt:i4>
      </vt:variant>
      <vt:variant>
        <vt:lpstr>Thème</vt:lpstr>
      </vt:variant>
      <vt:variant>
        <vt:i4>1</vt:i4>
      </vt:variant>
      <vt:variant>
        <vt:lpstr>Titres des diapositives</vt:lpstr>
      </vt:variant>
      <vt:variant>
        <vt:i4>9</vt:i4>
      </vt:variant>
    </vt:vector>
  </HeadingPairs>
  <TitlesOfParts>
    <vt:vector size="16" baseType="lpstr">
      <vt:lpstr>Arial</vt:lpstr>
      <vt:lpstr>Calibri</vt:lpstr>
      <vt:lpstr>Calibri Light</vt:lpstr>
      <vt:lpstr>Segoe UI</vt:lpstr>
      <vt:lpstr>Segoe UI Light</vt:lpstr>
      <vt:lpstr>Segoe UI Semibold</vt:lpstr>
      <vt:lpstr>Custom Design</vt:lpstr>
      <vt:lpstr>Dashboard2</vt:lpstr>
      <vt:lpstr>Page de garde</vt:lpstr>
      <vt:lpstr>objectif</vt:lpstr>
      <vt:lpstr>aucours du 2021</vt:lpstr>
      <vt:lpstr>le 12 dec</vt:lpstr>
      <vt:lpstr>le 12 dec impactss</vt:lpstr>
      <vt:lpstr>le 10 avril</vt:lpstr>
      <vt:lpstr>le 10 avril 2</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 BI</dc:creator>
  <cp:lastModifiedBy>Khaoula Aroui</cp:lastModifiedBy>
  <cp:revision>6</cp:revision>
  <dcterms:created xsi:type="dcterms:W3CDTF">2016-09-04T11:54:55Z</dcterms:created>
  <dcterms:modified xsi:type="dcterms:W3CDTF">2023-02-18T06:42:44Z</dcterms:modified>
</cp:coreProperties>
</file>

<file path=docProps/thumbnail.jpeg>
</file>